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94E"/>
    <a:srgbClr val="E3AE3C"/>
    <a:srgbClr val="2788C5"/>
    <a:srgbClr val="273490"/>
    <a:srgbClr val="112E4C"/>
    <a:srgbClr val="605AD6"/>
    <a:srgbClr val="547BFE"/>
    <a:srgbClr val="587384"/>
    <a:srgbClr val="F07877"/>
    <a:srgbClr val="006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936" y="2542698"/>
            <a:ext cx="7120128" cy="1772603"/>
          </a:xfrm>
        </p:spPr>
        <p:txBody>
          <a:bodyPr>
            <a:noAutofit/>
          </a:bodyPr>
          <a:lstStyle/>
          <a:p>
            <a:r>
              <a:rPr lang="ru-RU" sz="6600" b="1" dirty="0">
                <a:solidFill>
                  <a:srgbClr val="2788C5"/>
                </a:solidFill>
                <a:latin typeface="+mn-lt"/>
              </a:rPr>
              <a:t>Фишинг</a:t>
            </a:r>
            <a:br>
              <a:rPr lang="ru-RU" sz="6600" b="1" dirty="0">
                <a:solidFill>
                  <a:srgbClr val="2788C5"/>
                </a:solidFill>
                <a:latin typeface="+mn-lt"/>
              </a:rPr>
            </a:br>
            <a:r>
              <a:rPr lang="ru-RU" sz="3600" b="1" dirty="0">
                <a:solidFill>
                  <a:srgbClr val="2788C5"/>
                </a:solidFill>
                <a:latin typeface="+mn-lt"/>
              </a:rPr>
              <a:t>Интернет мошенничество</a:t>
            </a:r>
            <a:endParaRPr lang="en-US" sz="3600" b="1" dirty="0">
              <a:solidFill>
                <a:srgbClr val="2788C5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4426" y="4737836"/>
            <a:ext cx="2969574" cy="1104163"/>
          </a:xfrm>
        </p:spPr>
        <p:txBody>
          <a:bodyPr>
            <a:normAutofit/>
          </a:bodyPr>
          <a:lstStyle/>
          <a:p>
            <a:pPr algn="r"/>
            <a:r>
              <a:rPr lang="ru-RU" sz="1800" dirty="0">
                <a:solidFill>
                  <a:srgbClr val="E3AE3C"/>
                </a:solidFill>
              </a:rPr>
              <a:t>Вася Пупкин</a:t>
            </a:r>
          </a:p>
          <a:p>
            <a:pPr algn="r"/>
            <a:r>
              <a:rPr lang="ru-RU" sz="1800" dirty="0">
                <a:solidFill>
                  <a:srgbClr val="E3AE3C"/>
                </a:solidFill>
              </a:rPr>
              <a:t>9В класс</a:t>
            </a:r>
            <a:endParaRPr lang="en-US" sz="1800" dirty="0">
              <a:solidFill>
                <a:srgbClr val="E3AE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/>
              <a:t>Что делать, если вы стали жертвой фишинга</a:t>
            </a:r>
          </a:p>
        </p:txBody>
      </p:sp>
      <p:pic>
        <p:nvPicPr>
          <p:cNvPr id="4098" name="Picture 2" descr="На крючке: в Сети зафиксирован небывалый всплеск активности фишеров">
            <a:extLst>
              <a:ext uri="{FF2B5EF4-FFF2-40B4-BE49-F238E27FC236}">
                <a16:creationId xmlns:a16="http://schemas.microsoft.com/office/drawing/2014/main" id="{D08D3A2D-1431-4618-8DA8-2EC7673AFD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24" b="13011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3167986" y="3752850"/>
            <a:ext cx="5614060" cy="2807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ru-RU" dirty="0" err="1"/>
              <a:t>Смените</a:t>
            </a:r>
            <a:r>
              <a:rPr lang="en-US" altLang="ru-RU" dirty="0"/>
              <a:t> </a:t>
            </a:r>
            <a:r>
              <a:rPr lang="en-US" altLang="ru-RU" dirty="0" err="1"/>
              <a:t>пароли</a:t>
            </a:r>
            <a:r>
              <a:rPr lang="en-US" altLang="ru-RU" dirty="0"/>
              <a:t> и PIN-</a:t>
            </a:r>
            <a:r>
              <a:rPr lang="en-US" altLang="ru-RU" dirty="0" err="1"/>
              <a:t>коды</a:t>
            </a:r>
            <a:r>
              <a:rPr lang="en-US" altLang="ru-RU" dirty="0"/>
              <a:t> </a:t>
            </a:r>
            <a:r>
              <a:rPr lang="en-US" altLang="ru-RU" dirty="0" err="1"/>
              <a:t>во</a:t>
            </a:r>
            <a:r>
              <a:rPr lang="en-US" altLang="ru-RU" dirty="0"/>
              <a:t> </a:t>
            </a:r>
            <a:r>
              <a:rPr lang="en-US" altLang="ru-RU" dirty="0" err="1"/>
              <a:t>всех</a:t>
            </a:r>
            <a:r>
              <a:rPr lang="en-US" altLang="ru-RU" dirty="0"/>
              <a:t> </a:t>
            </a:r>
            <a:r>
              <a:rPr lang="en-US" altLang="ru-RU" dirty="0" err="1"/>
              <a:t>своих</a:t>
            </a:r>
            <a:r>
              <a:rPr lang="en-US" altLang="ru-RU" dirty="0"/>
              <a:t> </a:t>
            </a:r>
            <a:r>
              <a:rPr lang="en-US" altLang="ru-RU" dirty="0" err="1"/>
              <a:t>онлайн-аккаунтах</a:t>
            </a:r>
            <a:r>
              <a:rPr lang="en-US" altLang="ru-RU" dirty="0"/>
              <a:t>, </a:t>
            </a:r>
            <a:r>
              <a:rPr lang="en-US" altLang="ru-RU" dirty="0" err="1"/>
              <a:t>которые</a:t>
            </a:r>
            <a:r>
              <a:rPr lang="en-US" altLang="ru-RU" dirty="0"/>
              <a:t> </a:t>
            </a:r>
            <a:r>
              <a:rPr lang="en-US" altLang="ru-RU" dirty="0" err="1"/>
              <a:t>могли</a:t>
            </a:r>
            <a:r>
              <a:rPr lang="en-US" altLang="ru-RU" dirty="0"/>
              <a:t> </a:t>
            </a:r>
            <a:r>
              <a:rPr lang="en-US" altLang="ru-RU" dirty="0" err="1"/>
              <a:t>попасть</a:t>
            </a:r>
            <a:r>
              <a:rPr lang="en-US" altLang="ru-RU" dirty="0"/>
              <a:t> </a:t>
            </a:r>
            <a:r>
              <a:rPr lang="en-US" altLang="ru-RU" dirty="0" err="1"/>
              <a:t>под</a:t>
            </a:r>
            <a:r>
              <a:rPr lang="en-US" altLang="ru-RU" dirty="0"/>
              <a:t> </a:t>
            </a:r>
            <a:r>
              <a:rPr lang="en-US" altLang="ru-RU" dirty="0" err="1"/>
              <a:t>угрозу</a:t>
            </a:r>
            <a:r>
              <a:rPr lang="en-US" altLang="ru-RU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ru-RU" dirty="0" err="1"/>
              <a:t>Добавьте</a:t>
            </a:r>
            <a:r>
              <a:rPr lang="en-US" altLang="ru-RU" dirty="0"/>
              <a:t> </a:t>
            </a:r>
            <a:r>
              <a:rPr lang="en-US" altLang="ru-RU" dirty="0" err="1"/>
              <a:t>предупреждение</a:t>
            </a:r>
            <a:r>
              <a:rPr lang="en-US" altLang="ru-RU" dirty="0"/>
              <a:t> о </a:t>
            </a:r>
            <a:r>
              <a:rPr lang="en-US" altLang="ru-RU" dirty="0" err="1"/>
              <a:t>мошенничестве</a:t>
            </a:r>
            <a:r>
              <a:rPr lang="en-US" altLang="ru-RU" dirty="0"/>
              <a:t> в </a:t>
            </a:r>
            <a:r>
              <a:rPr lang="en-US" altLang="ru-RU" dirty="0" err="1"/>
              <a:t>свои</a:t>
            </a:r>
            <a:r>
              <a:rPr lang="en-US" altLang="ru-RU" dirty="0"/>
              <a:t> </a:t>
            </a:r>
            <a:r>
              <a:rPr lang="en-US" altLang="ru-RU" dirty="0" err="1"/>
              <a:t>отчёты</a:t>
            </a:r>
            <a:r>
              <a:rPr lang="en-US" altLang="ru-RU" dirty="0"/>
              <a:t> </a:t>
            </a:r>
            <a:r>
              <a:rPr lang="en-US" altLang="ru-RU" dirty="0" err="1"/>
              <a:t>по</a:t>
            </a:r>
            <a:r>
              <a:rPr lang="en-US" altLang="ru-RU" dirty="0"/>
              <a:t> </a:t>
            </a:r>
            <a:r>
              <a:rPr lang="en-US" altLang="ru-RU" dirty="0" err="1"/>
              <a:t>кредитам</a:t>
            </a:r>
            <a:endParaRPr lang="en-US" altLang="ru-RU" dirty="0"/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ru-RU" dirty="0" err="1"/>
              <a:t>Обратитесь</a:t>
            </a:r>
            <a:r>
              <a:rPr lang="en-US" altLang="ru-RU" dirty="0"/>
              <a:t> в </a:t>
            </a:r>
            <a:r>
              <a:rPr lang="en-US" altLang="ru-RU" dirty="0" err="1"/>
              <a:t>банк</a:t>
            </a:r>
            <a:r>
              <a:rPr lang="en-US" altLang="ru-RU" dirty="0"/>
              <a:t> </a:t>
            </a:r>
            <a:r>
              <a:rPr lang="en-US" altLang="ru-RU" dirty="0" err="1"/>
              <a:t>или</a:t>
            </a:r>
            <a:r>
              <a:rPr lang="en-US" altLang="ru-RU" dirty="0"/>
              <a:t> в </a:t>
            </a:r>
            <a:r>
              <a:rPr lang="en-US" altLang="ru-RU" dirty="0" err="1"/>
              <a:t>интернет-магазин</a:t>
            </a:r>
            <a:r>
              <a:rPr lang="en-US" altLang="ru-RU" dirty="0"/>
              <a:t> </a:t>
            </a:r>
            <a:r>
              <a:rPr lang="en-US" altLang="ru-RU" dirty="0" err="1"/>
              <a:t>напрямую</a:t>
            </a:r>
            <a:r>
              <a:rPr lang="en-US" altLang="ru-RU" dirty="0"/>
              <a:t>. </a:t>
            </a:r>
            <a:r>
              <a:rPr lang="en-US" altLang="ru-RU" dirty="0" err="1"/>
              <a:t>Не</a:t>
            </a:r>
            <a:r>
              <a:rPr lang="en-US" altLang="ru-RU" dirty="0"/>
              <a:t> </a:t>
            </a:r>
            <a:r>
              <a:rPr lang="en-US" altLang="ru-RU" dirty="0" err="1"/>
              <a:t>переходите</a:t>
            </a:r>
            <a:r>
              <a:rPr lang="en-US" altLang="ru-RU" dirty="0"/>
              <a:t> </a:t>
            </a:r>
            <a:r>
              <a:rPr lang="en-US" altLang="ru-RU" dirty="0" err="1"/>
              <a:t>по</a:t>
            </a:r>
            <a:r>
              <a:rPr lang="en-US" altLang="ru-RU" dirty="0"/>
              <a:t> </a:t>
            </a:r>
            <a:r>
              <a:rPr lang="en-US" altLang="ru-RU" dirty="0" err="1"/>
              <a:t>ссылкам</a:t>
            </a:r>
            <a:r>
              <a:rPr lang="en-US" altLang="ru-RU" dirty="0"/>
              <a:t> в </a:t>
            </a:r>
            <a:r>
              <a:rPr lang="en-US" altLang="ru-RU" dirty="0" err="1"/>
              <a:t>фишинговом</a:t>
            </a:r>
            <a:r>
              <a:rPr lang="en-US" altLang="ru-RU" dirty="0"/>
              <a:t> </a:t>
            </a:r>
            <a:r>
              <a:rPr lang="en-US" altLang="ru-RU" dirty="0" err="1"/>
              <a:t>сообщении</a:t>
            </a:r>
            <a:r>
              <a:rPr lang="en-US" altLang="ru-RU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ru-RU" dirty="0" err="1"/>
              <a:t>Если</a:t>
            </a:r>
            <a:r>
              <a:rPr lang="en-US" altLang="ru-RU" dirty="0"/>
              <a:t> </a:t>
            </a:r>
            <a:r>
              <a:rPr lang="en-US" altLang="ru-RU" dirty="0" err="1"/>
              <a:t>вам</a:t>
            </a:r>
            <a:r>
              <a:rPr lang="en-US" altLang="ru-RU" dirty="0"/>
              <a:t> </a:t>
            </a:r>
            <a:r>
              <a:rPr lang="en-US" altLang="ru-RU" dirty="0" err="1"/>
              <a:t>стало</a:t>
            </a:r>
            <a:r>
              <a:rPr lang="en-US" altLang="ru-RU" dirty="0"/>
              <a:t> </a:t>
            </a:r>
            <a:r>
              <a:rPr lang="en-US" altLang="ru-RU" dirty="0" err="1"/>
              <a:t>известно</a:t>
            </a:r>
            <a:r>
              <a:rPr lang="en-US" altLang="ru-RU" dirty="0"/>
              <a:t> о </a:t>
            </a:r>
            <a:r>
              <a:rPr lang="en-US" altLang="ru-RU" dirty="0" err="1"/>
              <a:t>мошенническом</a:t>
            </a:r>
            <a:r>
              <a:rPr lang="en-US" altLang="ru-RU" dirty="0"/>
              <a:t> </a:t>
            </a:r>
            <a:r>
              <a:rPr lang="en-US" altLang="ru-RU" dirty="0" err="1"/>
              <a:t>доступе</a:t>
            </a:r>
            <a:r>
              <a:rPr lang="en-US" altLang="ru-RU" dirty="0"/>
              <a:t> к </a:t>
            </a:r>
            <a:r>
              <a:rPr lang="en-US" altLang="ru-RU" dirty="0" err="1"/>
              <a:t>счетам</a:t>
            </a:r>
            <a:r>
              <a:rPr lang="en-US" altLang="ru-RU" dirty="0"/>
              <a:t> </a:t>
            </a:r>
            <a:r>
              <a:rPr lang="en-US" altLang="ru-RU" dirty="0" err="1"/>
              <a:t>или</a:t>
            </a:r>
            <a:r>
              <a:rPr lang="en-US" altLang="ru-RU" dirty="0"/>
              <a:t> </a:t>
            </a:r>
            <a:r>
              <a:rPr lang="en-US" altLang="ru-RU" dirty="0" err="1"/>
              <a:t>открытии</a:t>
            </a:r>
            <a:r>
              <a:rPr lang="en-US" altLang="ru-RU" dirty="0"/>
              <a:t> </a:t>
            </a:r>
            <a:r>
              <a:rPr lang="en-US" altLang="ru-RU" dirty="0" err="1"/>
              <a:t>счетов</a:t>
            </a:r>
            <a:r>
              <a:rPr lang="en-US" altLang="ru-RU" dirty="0"/>
              <a:t>, </a:t>
            </a:r>
            <a:r>
              <a:rPr lang="en-US" altLang="ru-RU" dirty="0" err="1"/>
              <a:t>закройте</a:t>
            </a:r>
            <a:r>
              <a:rPr lang="en-US" altLang="ru-RU" dirty="0"/>
              <a:t> </a:t>
            </a:r>
            <a:r>
              <a:rPr lang="en-US" altLang="ru-RU" dirty="0" err="1"/>
              <a:t>их</a:t>
            </a:r>
            <a:r>
              <a:rPr lang="en-US" altLang="ru-RU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ru-RU" dirty="0" err="1"/>
              <a:t>Ежемесячно</a:t>
            </a:r>
            <a:r>
              <a:rPr lang="en-US" altLang="ru-RU" dirty="0"/>
              <a:t> </a:t>
            </a:r>
            <a:r>
              <a:rPr lang="en-US" altLang="ru-RU" dirty="0" err="1"/>
              <a:t>просматривайте</a:t>
            </a:r>
            <a:r>
              <a:rPr lang="en-US" altLang="ru-RU" dirty="0"/>
              <a:t> </a:t>
            </a:r>
            <a:r>
              <a:rPr lang="en-US" altLang="ru-RU" dirty="0" err="1"/>
              <a:t>банковские</a:t>
            </a:r>
            <a:r>
              <a:rPr lang="en-US" altLang="ru-RU" dirty="0"/>
              <a:t> </a:t>
            </a:r>
            <a:r>
              <a:rPr lang="en-US" altLang="ru-RU" dirty="0" err="1"/>
              <a:t>выписки</a:t>
            </a:r>
            <a:r>
              <a:rPr lang="en-US" altLang="ru-RU" dirty="0"/>
              <a:t> и </a:t>
            </a:r>
            <a:r>
              <a:rPr lang="en-US" altLang="ru-RU" dirty="0" err="1"/>
              <a:t>отчёты</a:t>
            </a:r>
            <a:r>
              <a:rPr lang="en-US" altLang="ru-RU" dirty="0"/>
              <a:t> </a:t>
            </a:r>
            <a:r>
              <a:rPr lang="en-US" altLang="ru-RU" dirty="0" err="1"/>
              <a:t>по</a:t>
            </a:r>
            <a:r>
              <a:rPr lang="en-US" altLang="ru-RU" dirty="0"/>
              <a:t> </a:t>
            </a:r>
            <a:r>
              <a:rPr lang="en-US" altLang="ru-RU" dirty="0" err="1"/>
              <a:t>операциям</a:t>
            </a:r>
            <a:r>
              <a:rPr lang="en-US" altLang="ru-RU" dirty="0"/>
              <a:t> с </a:t>
            </a:r>
            <a:r>
              <a:rPr lang="en-US" altLang="ru-RU" dirty="0" err="1"/>
              <a:t>кредитной</a:t>
            </a:r>
            <a:r>
              <a:rPr lang="en-US" altLang="ru-RU" dirty="0"/>
              <a:t> </a:t>
            </a:r>
            <a:r>
              <a:rPr lang="en-US" altLang="ru-RU" dirty="0" err="1"/>
              <a:t>картой</a:t>
            </a:r>
            <a:r>
              <a:rPr lang="en-US" altLang="ru-RU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19896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/>
              <a:t>Как избавиться от фишинговых ссылок</a:t>
            </a:r>
          </a:p>
        </p:txBody>
      </p:sp>
      <p:pic>
        <p:nvPicPr>
          <p:cNvPr id="3074" name="Picture 2" descr="10 лучших бесплатных антивирусов - Лайфхакер">
            <a:extLst>
              <a:ext uri="{FF2B5EF4-FFF2-40B4-BE49-F238E27FC236}">
                <a16:creationId xmlns:a16="http://schemas.microsoft.com/office/drawing/2014/main" id="{7011AA8B-C7D0-4AD2-A05C-491D211513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1" b="7289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3167986" y="3752850"/>
            <a:ext cx="5614060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 altLang="ru-RU" sz="2400" dirty="0"/>
              <a:t>Необходимо провести полное сканирование антивирусной программой и удалить то, что он найдет на вашем ПК</a:t>
            </a:r>
          </a:p>
          <a:p>
            <a:pPr>
              <a:defRPr/>
            </a:pPr>
            <a:r>
              <a:rPr lang="ru-RU" altLang="ru-RU" sz="2400" dirty="0"/>
              <a:t>(</a:t>
            </a:r>
            <a:r>
              <a:rPr lang="en-US" altLang="ru-RU" sz="2400" dirty="0"/>
              <a:t>NOD32, </a:t>
            </a:r>
            <a:r>
              <a:rPr lang="en-US" altLang="ru-RU" sz="2400" dirty="0" err="1"/>
              <a:t>Kasperskiy</a:t>
            </a:r>
            <a:r>
              <a:rPr lang="en-US" altLang="ru-RU" sz="2400" dirty="0"/>
              <a:t> </a:t>
            </a:r>
            <a:r>
              <a:rPr lang="ru-RU" altLang="ru-RU" sz="2400" dirty="0"/>
              <a:t>и т.д.)</a:t>
            </a:r>
          </a:p>
        </p:txBody>
      </p:sp>
    </p:spTree>
    <p:extLst>
      <p:ext uri="{BB962C8B-B14F-4D97-AF65-F5344CB8AC3E}">
        <p14:creationId xmlns:p14="http://schemas.microsoft.com/office/powerpoint/2010/main" val="334908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382" y="2493627"/>
            <a:ext cx="5763236" cy="187074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E3AE3C"/>
                </a:solidFill>
              </a:rPr>
              <a:t>Спасибо за внимание!</a:t>
            </a:r>
            <a:endParaRPr lang="en-US" b="1" dirty="0">
              <a:solidFill>
                <a:srgbClr val="E3AE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81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4" y="3622494"/>
            <a:ext cx="2468166" cy="13566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dirty="0" err="1">
                <a:solidFill>
                  <a:srgbClr val="32494E"/>
                </a:solidFill>
              </a:rPr>
              <a:t>Определение</a:t>
            </a:r>
            <a:endParaRPr lang="en-US" sz="3100" b="1" dirty="0">
              <a:solidFill>
                <a:srgbClr val="32494E"/>
              </a:solidFill>
            </a:endParaRPr>
          </a:p>
        </p:txBody>
      </p:sp>
      <p:pic>
        <p:nvPicPr>
          <p:cNvPr id="1026" name="Picture 2" descr="Стало известно о новой схеме фишинга с брендированными сайтами ...">
            <a:extLst>
              <a:ext uri="{FF2B5EF4-FFF2-40B4-BE49-F238E27FC236}">
                <a16:creationId xmlns:a16="http://schemas.microsoft.com/office/drawing/2014/main" id="{719659BE-8E4B-4599-B7A4-9600229DDB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7" b="16321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3016984" y="3987742"/>
            <a:ext cx="5614060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Фишинг</a:t>
            </a:r>
            <a:r>
              <a:rPr lang="en-US" sz="2400" dirty="0"/>
              <a:t> (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англ</a:t>
            </a:r>
            <a:r>
              <a:rPr lang="en-US" sz="2400" dirty="0"/>
              <a:t>. phishing, </a:t>
            </a:r>
            <a:r>
              <a:rPr lang="en-US" sz="2400" dirty="0" err="1"/>
              <a:t>от</a:t>
            </a:r>
            <a:r>
              <a:rPr lang="en-US" sz="2400" dirty="0"/>
              <a:t> fishing – </a:t>
            </a:r>
            <a:r>
              <a:rPr lang="en-US" sz="2400" dirty="0" err="1"/>
              <a:t>рыбная</a:t>
            </a:r>
            <a:r>
              <a:rPr lang="en-US" sz="2400" dirty="0"/>
              <a:t> </a:t>
            </a:r>
            <a:r>
              <a:rPr lang="en-US" sz="2400" dirty="0" err="1"/>
              <a:t>ловля</a:t>
            </a:r>
            <a:r>
              <a:rPr lang="en-US" sz="2400" dirty="0"/>
              <a:t>, </a:t>
            </a:r>
            <a:r>
              <a:rPr lang="en-US" sz="2400" dirty="0" err="1"/>
              <a:t>выуживание</a:t>
            </a:r>
            <a:r>
              <a:rPr lang="en-US" sz="2400" dirty="0"/>
              <a:t>) – </a:t>
            </a:r>
            <a:r>
              <a:rPr lang="en-US" sz="2400" dirty="0" err="1"/>
              <a:t>вид</a:t>
            </a:r>
            <a:r>
              <a:rPr lang="en-US" sz="2400" dirty="0"/>
              <a:t> </a:t>
            </a:r>
            <a:r>
              <a:rPr lang="en-US" sz="2400" dirty="0" err="1"/>
              <a:t>интернет-мошенничества</a:t>
            </a:r>
            <a:r>
              <a:rPr lang="en-US" sz="2400" dirty="0"/>
              <a:t>, </a:t>
            </a:r>
            <a:r>
              <a:rPr lang="en-US" sz="2400" dirty="0" err="1"/>
              <a:t>целью</a:t>
            </a:r>
            <a:r>
              <a:rPr lang="en-US" sz="2400" dirty="0"/>
              <a:t> </a:t>
            </a:r>
            <a:r>
              <a:rPr lang="en-US" sz="2400" dirty="0" err="1"/>
              <a:t>которого</a:t>
            </a:r>
            <a:r>
              <a:rPr lang="en-US" sz="2400" dirty="0"/>
              <a:t> </a:t>
            </a:r>
            <a:r>
              <a:rPr lang="en-US" sz="2400" dirty="0" err="1"/>
              <a:t>является</a:t>
            </a:r>
            <a:r>
              <a:rPr lang="en-US" sz="2400" dirty="0"/>
              <a:t> </a:t>
            </a:r>
            <a:r>
              <a:rPr lang="en-US" sz="2400" dirty="0" err="1"/>
              <a:t>получение</a:t>
            </a:r>
            <a:r>
              <a:rPr lang="en-US" sz="2400" dirty="0"/>
              <a:t> </a:t>
            </a:r>
            <a:r>
              <a:rPr lang="en-US" sz="2400" dirty="0" err="1"/>
              <a:t>доступа</a:t>
            </a:r>
            <a:r>
              <a:rPr lang="en-US" sz="2400" dirty="0"/>
              <a:t> к </a:t>
            </a:r>
            <a:r>
              <a:rPr lang="en-US" sz="2400" dirty="0" err="1"/>
              <a:t>конфиденциальным</a:t>
            </a:r>
            <a:r>
              <a:rPr lang="en-US" sz="2400" dirty="0"/>
              <a:t> </a:t>
            </a:r>
            <a:r>
              <a:rPr lang="en-US" sz="2400" dirty="0" err="1"/>
              <a:t>данным</a:t>
            </a:r>
            <a:r>
              <a:rPr lang="en-US" sz="2400" dirty="0"/>
              <a:t> </a:t>
            </a:r>
            <a:r>
              <a:rPr lang="en-US" sz="2400" dirty="0" err="1"/>
              <a:t>пользователей</a:t>
            </a:r>
            <a:r>
              <a:rPr lang="en-US" sz="2400" dirty="0"/>
              <a:t> – </a:t>
            </a:r>
            <a:r>
              <a:rPr lang="en-US" sz="2400" dirty="0" err="1"/>
              <a:t>логинам</a:t>
            </a:r>
            <a:r>
              <a:rPr lang="en-US" sz="2400" dirty="0"/>
              <a:t>, </a:t>
            </a:r>
            <a:r>
              <a:rPr lang="en-US" sz="2400" dirty="0" err="1"/>
              <a:t>паролям</a:t>
            </a:r>
            <a:r>
              <a:rPr lang="en-US" sz="2400" dirty="0"/>
              <a:t>, </a:t>
            </a:r>
            <a:r>
              <a:rPr lang="en-US" sz="2400" dirty="0" err="1"/>
              <a:t>номерам</a:t>
            </a:r>
            <a:r>
              <a:rPr lang="en-US" sz="2400" dirty="0"/>
              <a:t> </a:t>
            </a:r>
            <a:r>
              <a:rPr lang="en-US" sz="2400" dirty="0" err="1"/>
              <a:t>карт</a:t>
            </a:r>
            <a:r>
              <a:rPr lang="en-US" sz="2400" dirty="0"/>
              <a:t>, </a:t>
            </a:r>
            <a:r>
              <a:rPr lang="en-US" sz="2400" dirty="0" err="1"/>
              <a:t>счетов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747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Что такое фишинг? | Avast">
            <a:extLst>
              <a:ext uri="{FF2B5EF4-FFF2-40B4-BE49-F238E27FC236}">
                <a16:creationId xmlns:a16="http://schemas.microsoft.com/office/drawing/2014/main" id="{1F58CB3D-03F9-4CF3-BB18-563D5CA0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19" y="1012271"/>
            <a:ext cx="35623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49" y="855677"/>
            <a:ext cx="4983060" cy="987552"/>
          </a:xfrm>
        </p:spPr>
        <p:txBody>
          <a:bodyPr/>
          <a:lstStyle/>
          <a:p>
            <a:r>
              <a:rPr lang="ru-RU" b="1" dirty="0">
                <a:solidFill>
                  <a:srgbClr val="E3AE3C"/>
                </a:solidFill>
              </a:rPr>
              <a:t>История фишинга</a:t>
            </a:r>
            <a:endParaRPr lang="en-US" b="1" dirty="0">
              <a:solidFill>
                <a:srgbClr val="E3AE3C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4160939" y="1967784"/>
            <a:ext cx="46391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Техника фишинга была подробно описана в 1987 году, а сам термин появился 2 января 1996 году в новостной группе </a:t>
            </a:r>
            <a:r>
              <a:rPr lang="ru-RU" sz="2400" dirty="0" err="1"/>
              <a:t>alt.online-service.America-Online</a:t>
            </a:r>
            <a:r>
              <a:rPr lang="ru-RU" sz="2400" dirty="0"/>
              <a:t> сети </a:t>
            </a:r>
            <a:r>
              <a:rPr lang="ru-RU" sz="2400" dirty="0" err="1"/>
              <a:t>Usenet</a:t>
            </a:r>
            <a:r>
              <a:rPr lang="ru-RU" sz="2400" dirty="0"/>
              <a:t>, хотя возможно более раннее упоминание в хакерском журнале 2600.</a:t>
            </a:r>
          </a:p>
        </p:txBody>
      </p:sp>
    </p:spTree>
    <p:extLst>
      <p:ext uri="{BB962C8B-B14F-4D97-AF65-F5344CB8AC3E}">
        <p14:creationId xmlns:p14="http://schemas.microsoft.com/office/powerpoint/2010/main" val="197539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48" y="855677"/>
            <a:ext cx="5721291" cy="9875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E3AE3C"/>
                </a:solidFill>
              </a:rPr>
              <a:t>Разновидности фишинга</a:t>
            </a:r>
            <a:endParaRPr lang="en-US" b="1" dirty="0">
              <a:solidFill>
                <a:srgbClr val="E3AE3C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F31A8ED-EF3F-4AFC-966B-332C2FE52069}"/>
              </a:ext>
            </a:extLst>
          </p:cNvPr>
          <p:cNvSpPr/>
          <p:nvPr/>
        </p:nvSpPr>
        <p:spPr>
          <a:xfrm>
            <a:off x="1195431" y="270644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4800" dirty="0"/>
              <a:t>1. </a:t>
            </a:r>
            <a:r>
              <a:rPr lang="ru-RU" altLang="ru-RU" sz="4800" dirty="0" err="1"/>
              <a:t>Вишинг</a:t>
            </a:r>
            <a:endParaRPr lang="ru-RU" altLang="ru-RU" sz="4800" dirty="0"/>
          </a:p>
          <a:p>
            <a:pPr>
              <a:defRPr/>
            </a:pPr>
            <a:r>
              <a:rPr lang="ru-RU" altLang="ru-RU" sz="4800" dirty="0"/>
              <a:t>2. </a:t>
            </a:r>
            <a:r>
              <a:rPr lang="ru-RU" altLang="ru-RU" sz="4800" dirty="0" err="1"/>
              <a:t>Смишинг</a:t>
            </a:r>
            <a:endParaRPr lang="ru-RU" altLang="ru-RU" sz="4800" dirty="0"/>
          </a:p>
          <a:p>
            <a:pPr>
              <a:defRPr/>
            </a:pPr>
            <a:r>
              <a:rPr lang="ru-RU" altLang="ru-RU" sz="4800" dirty="0"/>
              <a:t>3. </a:t>
            </a:r>
            <a:r>
              <a:rPr lang="ru-RU" altLang="ru-RU" sz="4800" dirty="0" err="1"/>
              <a:t>Фарминг</a:t>
            </a:r>
            <a:endParaRPr lang="ru-RU" altLang="ru-RU" sz="4800" dirty="0"/>
          </a:p>
        </p:txBody>
      </p:sp>
      <p:sp>
        <p:nvSpPr>
          <p:cNvPr id="4" name="AutoShape 2" descr="Интернет фишинг: как не попасть на крючок? | Golos.io Блоги">
            <a:extLst>
              <a:ext uri="{FF2B5EF4-FFF2-40B4-BE49-F238E27FC236}">
                <a16:creationId xmlns:a16="http://schemas.microsoft.com/office/drawing/2014/main" id="{046CC872-988F-457D-A40D-97BC6146F3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Интернет фишинг: как не попасть на крючок? | Golos.io Блоги">
            <a:extLst>
              <a:ext uri="{FF2B5EF4-FFF2-40B4-BE49-F238E27FC236}">
                <a16:creationId xmlns:a16="http://schemas.microsoft.com/office/drawing/2014/main" id="{46FFBF0D-226C-4FA3-84B9-8E19D92B98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82EB3574-2F6D-4FDA-8F44-A44756929A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B2187739-D5BE-4A12-98B0-A3DD53D15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706448"/>
            <a:ext cx="3528969" cy="274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58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49" y="855677"/>
            <a:ext cx="4983060" cy="987552"/>
          </a:xfrm>
        </p:spPr>
        <p:txBody>
          <a:bodyPr/>
          <a:lstStyle/>
          <a:p>
            <a:r>
              <a:rPr lang="ru-RU" b="1" dirty="0" err="1">
                <a:solidFill>
                  <a:srgbClr val="E3AE3C"/>
                </a:solidFill>
              </a:rPr>
              <a:t>Вишинг</a:t>
            </a:r>
            <a:endParaRPr lang="en-US" b="1" dirty="0">
              <a:solidFill>
                <a:srgbClr val="E3AE3C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3900882" y="2338351"/>
            <a:ext cx="48907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Получение письма или сообщения, в котором просят позвонить по бесплатному телефону для уточнения остатка средств на банковском счёте. В ходе разговора мошенники узнают номер счёта и PIN код. </a:t>
            </a:r>
          </a:p>
        </p:txBody>
      </p:sp>
      <p:pic>
        <p:nvPicPr>
          <p:cNvPr id="9218" name="Picture 2" descr="Вишинг - мошенническая схема с использованием голосовой связи ...">
            <a:extLst>
              <a:ext uri="{FF2B5EF4-FFF2-40B4-BE49-F238E27FC236}">
                <a16:creationId xmlns:a16="http://schemas.microsoft.com/office/drawing/2014/main" id="{2657C579-E3BD-40EF-A256-2D58DA474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04" y="1988425"/>
            <a:ext cx="2510318" cy="378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87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49" y="855677"/>
            <a:ext cx="4983060" cy="987552"/>
          </a:xfrm>
        </p:spPr>
        <p:txBody>
          <a:bodyPr/>
          <a:lstStyle/>
          <a:p>
            <a:r>
              <a:rPr lang="ru-RU" b="1" dirty="0" err="1">
                <a:solidFill>
                  <a:srgbClr val="E3AE3C"/>
                </a:solidFill>
              </a:rPr>
              <a:t>Смишинг</a:t>
            </a:r>
            <a:endParaRPr lang="en-US" b="1" dirty="0">
              <a:solidFill>
                <a:srgbClr val="E3AE3C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3691156" y="2338351"/>
            <a:ext cx="51005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Смс с просьбой перейти на сайт или отправить данные. </a:t>
            </a:r>
          </a:p>
          <a:p>
            <a:r>
              <a:rPr lang="ru-RU" sz="2400" dirty="0"/>
              <a:t>Здесь могут дополнительно списать определённую сумму, как за оказание услуги посредством SMS.(платная смс)</a:t>
            </a:r>
          </a:p>
        </p:txBody>
      </p:sp>
      <p:pic>
        <p:nvPicPr>
          <p:cNvPr id="8194" name="Picture 2" descr="Что такое фишинг в интернете и как защититься от него? | edohod.ru">
            <a:extLst>
              <a:ext uri="{FF2B5EF4-FFF2-40B4-BE49-F238E27FC236}">
                <a16:creationId xmlns:a16="http://schemas.microsoft.com/office/drawing/2014/main" id="{792B6848-774B-4F84-BFF3-68129319D9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8" t="10347" r="15326" b="13885"/>
          <a:stretch/>
        </p:blipFill>
        <p:spPr bwMode="auto">
          <a:xfrm>
            <a:off x="922789" y="2231471"/>
            <a:ext cx="2592198" cy="300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22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49" y="855677"/>
            <a:ext cx="4983060" cy="987552"/>
          </a:xfrm>
        </p:spPr>
        <p:txBody>
          <a:bodyPr/>
          <a:lstStyle/>
          <a:p>
            <a:r>
              <a:rPr lang="ru-RU" b="1" dirty="0" err="1">
                <a:solidFill>
                  <a:srgbClr val="E3AE3C"/>
                </a:solidFill>
              </a:rPr>
              <a:t>Фарминг</a:t>
            </a:r>
            <a:endParaRPr lang="en-US" b="1" dirty="0">
              <a:solidFill>
                <a:srgbClr val="E3AE3C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5025004" y="2338351"/>
            <a:ext cx="37666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2400" dirty="0"/>
              <a:t>Мошенники заменяют на серверах законных сайтов </a:t>
            </a:r>
            <a:r>
              <a:rPr lang="en-US" altLang="ru-RU" sz="2400" dirty="0"/>
              <a:t>DNS</a:t>
            </a:r>
            <a:r>
              <a:rPr lang="ru-RU" altLang="ru-RU" sz="2400" dirty="0"/>
              <a:t> записи, что приводит к перенаправлению посетителя на похожий поддельный ресурс. </a:t>
            </a:r>
          </a:p>
          <a:p>
            <a:pPr>
              <a:defRPr/>
            </a:pPr>
            <a:r>
              <a:rPr lang="ru-RU" altLang="ru-RU" sz="2400" dirty="0"/>
              <a:t>Такое происходило только на крупных компаниях. Например </a:t>
            </a:r>
            <a:r>
              <a:rPr lang="en-US" altLang="ru-RU" sz="2400" dirty="0" err="1"/>
              <a:t>Ebay</a:t>
            </a:r>
            <a:r>
              <a:rPr lang="en-US" altLang="ru-RU" sz="2400" dirty="0"/>
              <a:t>, </a:t>
            </a:r>
            <a:r>
              <a:rPr lang="ru-RU" altLang="ru-RU" sz="2400" dirty="0"/>
              <a:t>система платежей </a:t>
            </a:r>
            <a:r>
              <a:rPr lang="en-US" altLang="ru-RU" sz="2400" dirty="0"/>
              <a:t>PayPal.</a:t>
            </a:r>
            <a:endParaRPr lang="ru-RU" altLang="ru-RU" sz="2400" dirty="0"/>
          </a:p>
        </p:txBody>
      </p:sp>
      <p:pic>
        <p:nvPicPr>
          <p:cNvPr id="7170" name="Picture 2" descr="Все о фишинге: схемы мошенничества и способы защиты">
            <a:extLst>
              <a:ext uri="{FF2B5EF4-FFF2-40B4-BE49-F238E27FC236}">
                <a16:creationId xmlns:a16="http://schemas.microsoft.com/office/drawing/2014/main" id="{ACAC5646-86B9-4893-AFE8-A32F2C279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36" y="2325516"/>
            <a:ext cx="4164807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30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59" y="3752849"/>
            <a:ext cx="2468166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dirty="0" err="1"/>
              <a:t>Как</a:t>
            </a:r>
            <a:r>
              <a:rPr lang="en-US" sz="3100" b="1" dirty="0"/>
              <a:t> </a:t>
            </a:r>
            <a:r>
              <a:rPr lang="en-US" sz="3100" b="1" dirty="0" err="1"/>
              <a:t>защититься</a:t>
            </a:r>
            <a:r>
              <a:rPr lang="en-US" sz="3100" b="1" dirty="0"/>
              <a:t> </a:t>
            </a:r>
            <a:r>
              <a:rPr lang="en-US" sz="3100" b="1" dirty="0" err="1"/>
              <a:t>от</a:t>
            </a:r>
            <a:r>
              <a:rPr lang="en-US" sz="3100" b="1" dirty="0"/>
              <a:t> </a:t>
            </a:r>
            <a:r>
              <a:rPr lang="en-US" sz="3100" b="1" dirty="0" err="1"/>
              <a:t>фишинга</a:t>
            </a:r>
            <a:endParaRPr lang="en-US" sz="3100" b="1" dirty="0"/>
          </a:p>
        </p:txBody>
      </p:sp>
      <p:pic>
        <p:nvPicPr>
          <p:cNvPr id="1026" name="Picture 2" descr="Стало известно о новой схеме фишинга с брендированными сайтами ...">
            <a:extLst>
              <a:ext uri="{FF2B5EF4-FFF2-40B4-BE49-F238E27FC236}">
                <a16:creationId xmlns:a16="http://schemas.microsoft.com/office/drawing/2014/main" id="{719659BE-8E4B-4599-B7A4-9600229DDB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7" b="16321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3169181" y="4197466"/>
            <a:ext cx="5614060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ru-RU" sz="2400" dirty="0"/>
              <a:t>1. </a:t>
            </a:r>
            <a:r>
              <a:rPr lang="en-US" altLang="ru-RU" sz="2400" dirty="0" err="1"/>
              <a:t>Не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заполняйте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никакие</a:t>
            </a:r>
            <a:r>
              <a:rPr lang="en-US" altLang="ru-RU" sz="2400" dirty="0"/>
              <a:t> </a:t>
            </a:r>
            <a:r>
              <a:rPr lang="en-US" altLang="ru-RU" sz="2400" dirty="0" err="1"/>
              <a:t>формы</a:t>
            </a:r>
            <a:r>
              <a:rPr lang="en-US" altLang="ru-RU" sz="2400" dirty="0"/>
              <a:t> в </a:t>
            </a:r>
            <a:r>
              <a:rPr lang="en-US" altLang="ru-RU" sz="2400" dirty="0" err="1"/>
              <a:t>Интернете</a:t>
            </a:r>
            <a:r>
              <a:rPr lang="en-US" altLang="ru-RU" sz="2400" dirty="0"/>
              <a:t> с </a:t>
            </a:r>
            <a:r>
              <a:rPr lang="en-US" altLang="ru-RU" sz="2400" dirty="0" err="1"/>
              <a:t>указанием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личных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банковских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данных</a:t>
            </a:r>
            <a:r>
              <a:rPr lang="en-US" altLang="ru-RU" sz="240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ru-RU" sz="2400" dirty="0"/>
              <a:t>2. </a:t>
            </a:r>
            <a:r>
              <a:rPr lang="en-US" altLang="ru-RU" sz="2400" dirty="0" err="1"/>
              <a:t>Если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представляются</a:t>
            </a:r>
            <a:r>
              <a:rPr lang="en-US" altLang="ru-RU" sz="2400" dirty="0"/>
              <a:t> </a:t>
            </a:r>
            <a:r>
              <a:rPr lang="en-US" altLang="ru-RU" sz="2400" dirty="0" err="1"/>
              <a:t>сотрудниками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банка</a:t>
            </a:r>
            <a:r>
              <a:rPr lang="en-US" altLang="ru-RU" sz="2400" dirty="0"/>
              <a:t>, </a:t>
            </a:r>
            <a:r>
              <a:rPr lang="en-US" altLang="ru-RU" sz="2400" dirty="0" err="1"/>
              <a:t>то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перезванивайте</a:t>
            </a:r>
            <a:r>
              <a:rPr lang="en-US" altLang="ru-RU" sz="2400" dirty="0"/>
              <a:t> в </a:t>
            </a:r>
            <a:r>
              <a:rPr lang="en-US" altLang="ru-RU" sz="2400" dirty="0" err="1"/>
              <a:t>банк</a:t>
            </a:r>
            <a:r>
              <a:rPr lang="en-US" altLang="ru-RU" sz="2400" dirty="0"/>
              <a:t> </a:t>
            </a:r>
            <a:r>
              <a:rPr lang="en-US" altLang="ru-RU" sz="2400" dirty="0" err="1"/>
              <a:t>лично</a:t>
            </a:r>
            <a:r>
              <a:rPr lang="en-US" altLang="ru-RU" sz="2400" dirty="0"/>
              <a:t>.</a:t>
            </a:r>
            <a:endParaRPr lang="ru-RU" altLang="ru-RU" sz="2400" dirty="0"/>
          </a:p>
          <a:p>
            <a:pPr>
              <a:defRPr/>
            </a:pPr>
            <a:r>
              <a:rPr lang="ru-RU" altLang="ru-RU" sz="2400" dirty="0"/>
              <a:t>3. Не открывать сомнительные файлы из </a:t>
            </a:r>
            <a:r>
              <a:rPr lang="en-US" altLang="ru-RU" sz="2400" dirty="0"/>
              <a:t>email</a:t>
            </a:r>
            <a:r>
              <a:rPr lang="ru-RU" altLang="ru-RU" sz="2400" dirty="0"/>
              <a:t> почты.</a:t>
            </a:r>
          </a:p>
          <a:p>
            <a:pPr>
              <a:defRPr/>
            </a:pPr>
            <a:r>
              <a:rPr lang="ru-RU" altLang="ru-RU" sz="2400" dirty="0"/>
              <a:t>4. Проявлять бдительность при вводе логинов и паролей на сайтах.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endParaRPr lang="en-US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405745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349" y="855677"/>
            <a:ext cx="7180976" cy="98755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E3AE3C"/>
                </a:solidFill>
              </a:rPr>
              <a:t>Как распознать фишинг-атаку</a:t>
            </a:r>
            <a:endParaRPr lang="en-US" b="1" dirty="0">
              <a:solidFill>
                <a:srgbClr val="E3AE3C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DE60F9F8-E1C0-4E78-A1DC-509683372BBD}"/>
              </a:ext>
            </a:extLst>
          </p:cNvPr>
          <p:cNvSpPr/>
          <p:nvPr/>
        </p:nvSpPr>
        <p:spPr>
          <a:xfrm>
            <a:off x="503340" y="1843229"/>
            <a:ext cx="838898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2400" dirty="0"/>
              <a:t>Фишинговые сообщения могут содержать: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2400" dirty="0"/>
              <a:t>Сведения, вызывающие тревогу, или угрозу, например, закрытие ваши банковый счетов;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2400" dirty="0"/>
              <a:t>Обещание большой денежной выгоды с минимальными усилиями или вовсе без них;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2400" dirty="0"/>
              <a:t>Сведения о сделках, которые слишком хороши, для того, чтобы правдой;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2400" dirty="0"/>
              <a:t>Запросы о пожертвованиях от лица благотворительных организаций после сообщений в новостях о стихийных бедствиях;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2400" dirty="0"/>
              <a:t>Грамматические и орфографические ошибки в большом количестве.</a:t>
            </a:r>
          </a:p>
          <a:p>
            <a:pPr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01900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427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Фишинг Интернет мошенничество</vt:lpstr>
      <vt:lpstr>Определение</vt:lpstr>
      <vt:lpstr>История фишинга</vt:lpstr>
      <vt:lpstr>Разновидности фишинга</vt:lpstr>
      <vt:lpstr>Вишинг</vt:lpstr>
      <vt:lpstr>Смишинг</vt:lpstr>
      <vt:lpstr>Фарминг</vt:lpstr>
      <vt:lpstr>Как защититься от фишинга</vt:lpstr>
      <vt:lpstr>Как распознать фишинг-атаку</vt:lpstr>
      <vt:lpstr>Что делать, если вы стали жертвой фишинга</vt:lpstr>
      <vt:lpstr>Как избавиться от фишинговых ссылок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Фишинг Интернет мошенничество</dc:title>
  <dc:creator>Андрей Григорьев</dc:creator>
  <cp:lastModifiedBy>Андрей Григорьев</cp:lastModifiedBy>
  <cp:revision>1</cp:revision>
  <dcterms:created xsi:type="dcterms:W3CDTF">2020-04-24T05:57:28Z</dcterms:created>
  <dcterms:modified xsi:type="dcterms:W3CDTF">2020-04-24T05:59:53Z</dcterms:modified>
</cp:coreProperties>
</file>